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Muli" panose="020B0604020202020204" charset="0"/>
      <p:regular r:id="rId43"/>
      <p:bold r:id="rId44"/>
      <p:italic r:id="rId45"/>
      <p:boldItalic r:id="rId46"/>
    </p:embeddedFont>
    <p:embeddedFont>
      <p:font typeface="Poppins Light" panose="020B0604020202020204" charset="0"/>
      <p:regular r:id="rId47"/>
      <p:bold r:id="rId48"/>
      <p:italic r:id="rId49"/>
      <p:boldItalic r:id="rId50"/>
    </p:embeddedFont>
    <p:embeddedFont>
      <p:font typeface="Montserrat" panose="020B0604020202020204" charset="0"/>
      <p:regular r:id="rId51"/>
      <p:bold r:id="rId52"/>
      <p:italic r:id="rId53"/>
      <p:boldItalic r:id="rId54"/>
    </p:embeddedFont>
    <p:embeddedFont>
      <p:font typeface="Poppins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RkdlG1WOnuW514Q7Ls7hWpxcJ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33E0A6-C4E3-4C15-BEDB-8554331DB012}">
  <a:tblStyle styleId="{3333E0A6-C4E3-4C15-BEDB-8554331DB01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6349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13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49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416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023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bd2af0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74bd2af0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3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4bd2af09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74bd2af09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114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93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096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561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25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88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994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70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2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50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350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54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379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26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813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612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2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37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10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382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321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516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249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683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42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706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11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5" name="Google Shape;99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93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600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13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78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91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43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647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64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4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" name="Google Shape;48;p54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9" name="Google Shape;49;p5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_AND_BODY_1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5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52" name="Google Shape;52;p55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5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48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9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0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 i="0" u="none" strike="noStrike" cap="none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Google Shape;31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2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9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draw.co/" TargetMode="External"/><Relationship Id="rId4" Type="http://schemas.openxmlformats.org/officeDocument/2006/relationships/hyperlink" Target="http://unsplash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ontsquirrel.com/fonts/muli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.png"/><Relationship Id="rId3" Type="http://schemas.openxmlformats.org/officeDocument/2006/relationships/hyperlink" Target="https://undraw.co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.png"/><Relationship Id="rId4" Type="http://schemas.openxmlformats.org/officeDocument/2006/relationships/image" Target="../media/image65.png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ctrTitle" idx="4294967295"/>
          </p:nvPr>
        </p:nvSpPr>
        <p:spPr>
          <a:xfrm>
            <a:off x="1606846" y="480165"/>
            <a:ext cx="229688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Hello!</a:t>
            </a:r>
            <a:endParaRPr sz="6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1"/>
          <p:cNvSpPr txBox="1">
            <a:spLocks noGrp="1"/>
          </p:cNvSpPr>
          <p:nvPr>
            <p:ph type="subTitle" idx="4294967295"/>
          </p:nvPr>
        </p:nvSpPr>
        <p:spPr>
          <a:xfrm>
            <a:off x="685799" y="1639965"/>
            <a:ext cx="4844144" cy="79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Do you love Travelling?</a:t>
            </a:r>
            <a:endParaRPr/>
          </a:p>
        </p:txBody>
      </p:sp>
      <p:sp>
        <p:nvSpPr>
          <p:cNvPr id="67" name="Google Shape;67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68" name="Google Shape;68;p1"/>
          <p:cNvSpPr txBox="1"/>
          <p:nvPr/>
        </p:nvSpPr>
        <p:spPr>
          <a:xfrm>
            <a:off x="600074" y="2859768"/>
            <a:ext cx="4633800" cy="19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Come visit Sri Lanka with your loved ones. Take it easy…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We, Elephas Vacation Team; plan and take care all the things for you to visit Sri Lanka.</a:t>
            </a:r>
            <a:endParaRPr/>
          </a:p>
        </p:txBody>
      </p:sp>
      <p:pic>
        <p:nvPicPr>
          <p:cNvPr id="69" name="Google Shape;6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4298" y="794459"/>
            <a:ext cx="2576286" cy="181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799" y="794459"/>
            <a:ext cx="685998" cy="6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7402" y="236483"/>
            <a:ext cx="487363" cy="48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>
            <a:spLocks noGrp="1"/>
          </p:cNvSpPr>
          <p:nvPr>
            <p:ph type="ctrTitle"/>
          </p:nvPr>
        </p:nvSpPr>
        <p:spPr>
          <a:xfrm>
            <a:off x="489857" y="740229"/>
            <a:ext cx="5148944" cy="14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2. Hotel Details Management</a:t>
            </a:r>
            <a:endParaRPr/>
          </a:p>
        </p:txBody>
      </p:sp>
      <p:sp>
        <p:nvSpPr>
          <p:cNvPr id="216" name="Google Shape;216;p10"/>
          <p:cNvSpPr txBox="1">
            <a:spLocks noGrp="1"/>
          </p:cNvSpPr>
          <p:nvPr>
            <p:ph type="subTitle" idx="1"/>
          </p:nvPr>
        </p:nvSpPr>
        <p:spPr>
          <a:xfrm>
            <a:off x="473527" y="3087844"/>
            <a:ext cx="4706257" cy="148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If frequently used costing and other necessary details are already being inserted.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It will ease the process of costing for a sales executive of Elephas. </a:t>
            </a:r>
            <a:endParaRPr/>
          </a:p>
        </p:txBody>
      </p:sp>
      <p:sp>
        <p:nvSpPr>
          <p:cNvPr id="217" name="Google Shape;217;p10"/>
          <p:cNvSpPr txBox="1"/>
          <p:nvPr/>
        </p:nvSpPr>
        <p:spPr>
          <a:xfrm>
            <a:off x="440871" y="2187979"/>
            <a:ext cx="5197930" cy="74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Only Elephas Team members are involving for the this operation.</a:t>
            </a:r>
            <a:endParaRPr/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2244" y="484770"/>
            <a:ext cx="2351994" cy="156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 txBox="1">
            <a:spLocks noGrp="1"/>
          </p:cNvSpPr>
          <p:nvPr>
            <p:ph type="body" idx="4294967295"/>
          </p:nvPr>
        </p:nvSpPr>
        <p:spPr>
          <a:xfrm>
            <a:off x="175050" y="960950"/>
            <a:ext cx="18843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200">
                <a:solidFill>
                  <a:srgbClr val="FFFFFF"/>
                </a:solidFill>
              </a:rPr>
              <a:t>Let's see how can we Add a Hotel details, View that Details and also Update and Delete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2999400" y="335600"/>
            <a:ext cx="1326300" cy="1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6" name="Google Shape;226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27" name="Google Shape;227;p11"/>
          <p:cNvGrpSpPr/>
          <p:nvPr/>
        </p:nvGrpSpPr>
        <p:grpSpPr>
          <a:xfrm>
            <a:off x="2949846" y="37113"/>
            <a:ext cx="1437867" cy="2532412"/>
            <a:chOff x="2547150" y="238125"/>
            <a:chExt cx="2525675" cy="5238750"/>
          </a:xfrm>
        </p:grpSpPr>
        <p:sp>
          <p:nvSpPr>
            <p:cNvPr id="228" name="Google Shape;228;p1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11"/>
          <p:cNvSpPr txBox="1">
            <a:spLocks noGrp="1"/>
          </p:cNvSpPr>
          <p:nvPr>
            <p:ph type="title"/>
          </p:nvPr>
        </p:nvSpPr>
        <p:spPr>
          <a:xfrm>
            <a:off x="60600" y="111550"/>
            <a:ext cx="2542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700"/>
              <a:t>Hotel Management</a:t>
            </a:r>
            <a:endParaRPr sz="2700"/>
          </a:p>
        </p:txBody>
      </p:sp>
      <p:sp>
        <p:nvSpPr>
          <p:cNvPr id="233" name="Google Shape;233;p11"/>
          <p:cNvSpPr txBox="1"/>
          <p:nvPr/>
        </p:nvSpPr>
        <p:spPr>
          <a:xfrm>
            <a:off x="5956428" y="1090588"/>
            <a:ext cx="273409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endParaRPr sz="20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4" name="Google Shape;23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1"/>
          <p:cNvGrpSpPr/>
          <p:nvPr/>
        </p:nvGrpSpPr>
        <p:grpSpPr>
          <a:xfrm>
            <a:off x="3970135" y="2563026"/>
            <a:ext cx="1447212" cy="2546033"/>
            <a:chOff x="2547150" y="238125"/>
            <a:chExt cx="2525675" cy="5238750"/>
          </a:xfrm>
        </p:grpSpPr>
        <p:sp>
          <p:nvSpPr>
            <p:cNvPr id="236" name="Google Shape;236;p1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11"/>
          <p:cNvGrpSpPr/>
          <p:nvPr/>
        </p:nvGrpSpPr>
        <p:grpSpPr>
          <a:xfrm>
            <a:off x="523971" y="2577962"/>
            <a:ext cx="1437867" cy="2516172"/>
            <a:chOff x="2547150" y="238125"/>
            <a:chExt cx="2525675" cy="5238750"/>
          </a:xfrm>
        </p:grpSpPr>
        <p:sp>
          <p:nvSpPr>
            <p:cNvPr id="241" name="Google Shape;241;p1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11"/>
          <p:cNvGrpSpPr/>
          <p:nvPr/>
        </p:nvGrpSpPr>
        <p:grpSpPr>
          <a:xfrm>
            <a:off x="5112346" y="37195"/>
            <a:ext cx="1437867" cy="2516172"/>
            <a:chOff x="2547150" y="238125"/>
            <a:chExt cx="2525675" cy="5238750"/>
          </a:xfrm>
        </p:grpSpPr>
        <p:sp>
          <p:nvSpPr>
            <p:cNvPr id="246" name="Google Shape;246;p1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11"/>
          <p:cNvGrpSpPr/>
          <p:nvPr/>
        </p:nvGrpSpPr>
        <p:grpSpPr>
          <a:xfrm>
            <a:off x="7066371" y="31115"/>
            <a:ext cx="1437867" cy="2563844"/>
            <a:chOff x="2547150" y="238125"/>
            <a:chExt cx="2525675" cy="5238750"/>
          </a:xfrm>
        </p:grpSpPr>
        <p:sp>
          <p:nvSpPr>
            <p:cNvPr id="251" name="Google Shape;251;p1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5" name="Google Shape;2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200" y="251325"/>
            <a:ext cx="1369175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6688" y="251338"/>
            <a:ext cx="1369175" cy="20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3475" y="251650"/>
            <a:ext cx="1437875" cy="215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11"/>
          <p:cNvGrpSpPr/>
          <p:nvPr/>
        </p:nvGrpSpPr>
        <p:grpSpPr>
          <a:xfrm>
            <a:off x="2153103" y="2577962"/>
            <a:ext cx="1369168" cy="2516172"/>
            <a:chOff x="2547150" y="238125"/>
            <a:chExt cx="2525675" cy="5238750"/>
          </a:xfrm>
        </p:grpSpPr>
        <p:sp>
          <p:nvSpPr>
            <p:cNvPr id="259" name="Google Shape;259;p1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11"/>
          <p:cNvGrpSpPr/>
          <p:nvPr/>
        </p:nvGrpSpPr>
        <p:grpSpPr>
          <a:xfrm>
            <a:off x="5628496" y="2563026"/>
            <a:ext cx="1437867" cy="2546033"/>
            <a:chOff x="2547150" y="238125"/>
            <a:chExt cx="2525675" cy="5238750"/>
          </a:xfrm>
        </p:grpSpPr>
        <p:sp>
          <p:nvSpPr>
            <p:cNvPr id="264" name="Google Shape;264;p1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8" name="Google Shape;26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25" y="2755275"/>
            <a:ext cx="1369175" cy="21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4550" y="2792088"/>
            <a:ext cx="1326275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7825" y="2755275"/>
            <a:ext cx="1437875" cy="21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2850" y="2721625"/>
            <a:ext cx="1369175" cy="21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462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4098" y="431683"/>
            <a:ext cx="2540140" cy="161645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2"/>
          <p:cNvSpPr txBox="1">
            <a:spLocks noGrp="1"/>
          </p:cNvSpPr>
          <p:nvPr>
            <p:ph type="ctrTitle"/>
          </p:nvPr>
        </p:nvSpPr>
        <p:spPr>
          <a:xfrm>
            <a:off x="489857" y="223909"/>
            <a:ext cx="5170574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3. Sight Seeing Cost &amp; Additional Cost Management</a:t>
            </a:r>
            <a:endParaRPr sz="4000"/>
          </a:p>
        </p:txBody>
      </p:sp>
      <p:sp>
        <p:nvSpPr>
          <p:cNvPr id="278" name="Google Shape;278;p12"/>
          <p:cNvSpPr txBox="1">
            <a:spLocks noGrp="1"/>
          </p:cNvSpPr>
          <p:nvPr>
            <p:ph type="subTitle" idx="1"/>
          </p:nvPr>
        </p:nvSpPr>
        <p:spPr>
          <a:xfrm>
            <a:off x="489857" y="3221310"/>
            <a:ext cx="4706257" cy="159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If frequently used costing and other necessary details are already being inserted;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It will ease the process of costing for a sales executive of Elephas. </a:t>
            </a:r>
            <a:endParaRPr/>
          </a:p>
        </p:txBody>
      </p:sp>
      <p:sp>
        <p:nvSpPr>
          <p:cNvPr id="279" name="Google Shape;279;p12"/>
          <p:cNvSpPr txBox="1"/>
          <p:nvPr/>
        </p:nvSpPr>
        <p:spPr>
          <a:xfrm>
            <a:off x="489857" y="2368072"/>
            <a:ext cx="5197930" cy="74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Only Elephas Team members are involving for the this operation.</a:t>
            </a:r>
            <a:endParaRPr/>
          </a:p>
        </p:txBody>
      </p:sp>
      <p:pic>
        <p:nvPicPr>
          <p:cNvPr id="280" name="Google Shape;28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4bd2af098_0_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86" name="Google Shape;286;g74bd2af098_0_0"/>
          <p:cNvSpPr txBox="1"/>
          <p:nvPr/>
        </p:nvSpPr>
        <p:spPr>
          <a:xfrm>
            <a:off x="2199075" y="134227"/>
            <a:ext cx="24180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Let’s see how to get details about sight seen details and rules which they have to follow when they visit places.</a:t>
            </a:r>
            <a:endParaRPr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7" name="Google Shape;287;g74bd2af098_0_0"/>
          <p:cNvSpPr txBox="1"/>
          <p:nvPr/>
        </p:nvSpPr>
        <p:spPr>
          <a:xfrm>
            <a:off x="229350" y="207900"/>
            <a:ext cx="1719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Requirements</a:t>
            </a:r>
            <a:b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 Customer</a:t>
            </a:r>
            <a:endParaRPr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8" name="Google Shape;288;g74bd2af098_0_0"/>
          <p:cNvGrpSpPr/>
          <p:nvPr/>
        </p:nvGrpSpPr>
        <p:grpSpPr>
          <a:xfrm>
            <a:off x="144885" y="984035"/>
            <a:ext cx="957989" cy="1735598"/>
            <a:chOff x="2547150" y="238125"/>
            <a:chExt cx="2525675" cy="5238750"/>
          </a:xfrm>
        </p:grpSpPr>
        <p:sp>
          <p:nvSpPr>
            <p:cNvPr id="289" name="Google Shape;289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g74bd2af098_0_0"/>
          <p:cNvSpPr txBox="1"/>
          <p:nvPr/>
        </p:nvSpPr>
        <p:spPr>
          <a:xfrm>
            <a:off x="6975093" y="222433"/>
            <a:ext cx="19098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Let’s see how to </a:t>
            </a: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a New Sight seen Detail 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and it’s CRUD Operations</a:t>
            </a:r>
            <a:endParaRPr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4" name="Google Shape;294;g74bd2af098_0_0"/>
          <p:cNvSpPr txBox="1"/>
          <p:nvPr/>
        </p:nvSpPr>
        <p:spPr>
          <a:xfrm>
            <a:off x="4990625" y="176450"/>
            <a:ext cx="21201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Admin Requirements</a:t>
            </a:r>
            <a:r>
              <a:rPr lang="en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 Admin</a:t>
            </a:r>
            <a:endParaRPr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5" name="Google Shape;295;g74bd2af098_0_0"/>
          <p:cNvCxnSpPr/>
          <p:nvPr/>
        </p:nvCxnSpPr>
        <p:spPr>
          <a:xfrm flipH="1">
            <a:off x="4339895" y="0"/>
            <a:ext cx="517800" cy="5196000"/>
          </a:xfrm>
          <a:prstGeom prst="straightConnector1">
            <a:avLst/>
          </a:prstGeom>
          <a:noFill/>
          <a:ln w="9525" cap="flat" cmpd="sng">
            <a:solidFill>
              <a:srgbClr val="A3D56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6" name="Google Shape;296;g74bd2af09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g74bd2af098_0_0"/>
          <p:cNvGrpSpPr/>
          <p:nvPr/>
        </p:nvGrpSpPr>
        <p:grpSpPr>
          <a:xfrm>
            <a:off x="1188235" y="1160972"/>
            <a:ext cx="957989" cy="1735598"/>
            <a:chOff x="2547150" y="238125"/>
            <a:chExt cx="2525675" cy="5238750"/>
          </a:xfrm>
        </p:grpSpPr>
        <p:sp>
          <p:nvSpPr>
            <p:cNvPr id="298" name="Google Shape;298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g74bd2af098_0_0"/>
          <p:cNvGrpSpPr/>
          <p:nvPr/>
        </p:nvGrpSpPr>
        <p:grpSpPr>
          <a:xfrm>
            <a:off x="2231573" y="1393235"/>
            <a:ext cx="957989" cy="1735598"/>
            <a:chOff x="2547150" y="238125"/>
            <a:chExt cx="2525675" cy="5238750"/>
          </a:xfrm>
        </p:grpSpPr>
        <p:sp>
          <p:nvSpPr>
            <p:cNvPr id="303" name="Google Shape;303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g74bd2af098_0_0"/>
          <p:cNvGrpSpPr/>
          <p:nvPr/>
        </p:nvGrpSpPr>
        <p:grpSpPr>
          <a:xfrm>
            <a:off x="3291148" y="1604060"/>
            <a:ext cx="957989" cy="1735598"/>
            <a:chOff x="2547150" y="238125"/>
            <a:chExt cx="2525675" cy="5238750"/>
          </a:xfrm>
        </p:grpSpPr>
        <p:sp>
          <p:nvSpPr>
            <p:cNvPr id="308" name="Google Shape;308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g74bd2af098_0_0"/>
          <p:cNvGrpSpPr/>
          <p:nvPr/>
        </p:nvGrpSpPr>
        <p:grpSpPr>
          <a:xfrm>
            <a:off x="144885" y="2952047"/>
            <a:ext cx="957989" cy="1735598"/>
            <a:chOff x="2547150" y="238125"/>
            <a:chExt cx="2525675" cy="5238750"/>
          </a:xfrm>
        </p:grpSpPr>
        <p:sp>
          <p:nvSpPr>
            <p:cNvPr id="313" name="Google Shape;313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g74bd2af098_0_0"/>
          <p:cNvGrpSpPr/>
          <p:nvPr/>
        </p:nvGrpSpPr>
        <p:grpSpPr>
          <a:xfrm>
            <a:off x="1171985" y="3135960"/>
            <a:ext cx="957989" cy="1735598"/>
            <a:chOff x="2547150" y="238125"/>
            <a:chExt cx="2525675" cy="5238750"/>
          </a:xfrm>
        </p:grpSpPr>
        <p:sp>
          <p:nvSpPr>
            <p:cNvPr id="318" name="Google Shape;318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g74bd2af098_0_0"/>
          <p:cNvGrpSpPr/>
          <p:nvPr/>
        </p:nvGrpSpPr>
        <p:grpSpPr>
          <a:xfrm>
            <a:off x="2242398" y="3339660"/>
            <a:ext cx="957989" cy="1735598"/>
            <a:chOff x="2547150" y="238125"/>
            <a:chExt cx="2525675" cy="5238750"/>
          </a:xfrm>
        </p:grpSpPr>
        <p:sp>
          <p:nvSpPr>
            <p:cNvPr id="323" name="Google Shape;323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g74bd2af098_0_0"/>
          <p:cNvGrpSpPr/>
          <p:nvPr/>
        </p:nvGrpSpPr>
        <p:grpSpPr>
          <a:xfrm>
            <a:off x="4857698" y="1279460"/>
            <a:ext cx="957989" cy="1735598"/>
            <a:chOff x="2547150" y="238125"/>
            <a:chExt cx="2525675" cy="5238750"/>
          </a:xfrm>
        </p:grpSpPr>
        <p:sp>
          <p:nvSpPr>
            <p:cNvPr id="328" name="Google Shape;328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g74bd2af098_0_0"/>
          <p:cNvGrpSpPr/>
          <p:nvPr/>
        </p:nvGrpSpPr>
        <p:grpSpPr>
          <a:xfrm>
            <a:off x="6242823" y="1350947"/>
            <a:ext cx="957989" cy="1735598"/>
            <a:chOff x="2547150" y="238125"/>
            <a:chExt cx="2525675" cy="5238750"/>
          </a:xfrm>
        </p:grpSpPr>
        <p:sp>
          <p:nvSpPr>
            <p:cNvPr id="333" name="Google Shape;333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g74bd2af098_0_0"/>
          <p:cNvGrpSpPr/>
          <p:nvPr/>
        </p:nvGrpSpPr>
        <p:grpSpPr>
          <a:xfrm>
            <a:off x="5309923" y="3281270"/>
            <a:ext cx="917073" cy="1748695"/>
            <a:chOff x="2547150" y="238125"/>
            <a:chExt cx="2525675" cy="5238750"/>
          </a:xfrm>
        </p:grpSpPr>
        <p:sp>
          <p:nvSpPr>
            <p:cNvPr id="338" name="Google Shape;338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g74bd2af098_0_0"/>
          <p:cNvGrpSpPr/>
          <p:nvPr/>
        </p:nvGrpSpPr>
        <p:grpSpPr>
          <a:xfrm>
            <a:off x="6879748" y="3281260"/>
            <a:ext cx="957989" cy="1735598"/>
            <a:chOff x="2547150" y="238125"/>
            <a:chExt cx="2525675" cy="5238750"/>
          </a:xfrm>
        </p:grpSpPr>
        <p:sp>
          <p:nvSpPr>
            <p:cNvPr id="343" name="Google Shape;343;g74bd2af098_0_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74bd2af098_0_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74bd2af098_0_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74bd2af098_0_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7" name="Google Shape;347;g74bd2af098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400" y="1129200"/>
            <a:ext cx="903824" cy="151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74bd2af098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5300" y="1279450"/>
            <a:ext cx="903825" cy="151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74bd2af098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3225" y="1586550"/>
            <a:ext cx="903825" cy="13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74bd2af098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2813" y="1797363"/>
            <a:ext cx="903825" cy="13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74bd2af098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400" y="3135950"/>
            <a:ext cx="903825" cy="14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74bd2af098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97300" y="3243194"/>
            <a:ext cx="903800" cy="148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74bd2af098_0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9488" y="3494150"/>
            <a:ext cx="903800" cy="14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74bd2af098_0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84800" y="1472775"/>
            <a:ext cx="903775" cy="142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74bd2af098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08000" y="1460976"/>
            <a:ext cx="870782" cy="142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74bd2af098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33065" y="3421375"/>
            <a:ext cx="870784" cy="14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74bd2af098_0_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23350" y="3468275"/>
            <a:ext cx="870775" cy="14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4bd2af098_0_17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63" name="Google Shape;363;g74bd2af098_0_170"/>
          <p:cNvSpPr txBox="1"/>
          <p:nvPr/>
        </p:nvSpPr>
        <p:spPr>
          <a:xfrm>
            <a:off x="2199075" y="134227"/>
            <a:ext cx="24180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Let’s see how to get details </a:t>
            </a:r>
            <a:r>
              <a:rPr lang="en" sz="16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about other packages.</a:t>
            </a:r>
            <a:endParaRPr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4" name="Google Shape;364;g74bd2af098_0_170"/>
          <p:cNvSpPr txBox="1"/>
          <p:nvPr/>
        </p:nvSpPr>
        <p:spPr>
          <a:xfrm>
            <a:off x="229350" y="207900"/>
            <a:ext cx="1719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Requirements</a:t>
            </a:r>
            <a:b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 Customer</a:t>
            </a:r>
            <a:endParaRPr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5" name="Google Shape;365;g74bd2af098_0_170"/>
          <p:cNvGrpSpPr/>
          <p:nvPr/>
        </p:nvGrpSpPr>
        <p:grpSpPr>
          <a:xfrm>
            <a:off x="144885" y="984035"/>
            <a:ext cx="957989" cy="1735598"/>
            <a:chOff x="2547150" y="238125"/>
            <a:chExt cx="2525675" cy="5238750"/>
          </a:xfrm>
        </p:grpSpPr>
        <p:sp>
          <p:nvSpPr>
            <p:cNvPr id="366" name="Google Shape;366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g74bd2af098_0_170"/>
          <p:cNvSpPr txBox="1"/>
          <p:nvPr/>
        </p:nvSpPr>
        <p:spPr>
          <a:xfrm>
            <a:off x="6975093" y="222433"/>
            <a:ext cx="19098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et’s see how to </a:t>
            </a: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a Other Cost Package Detail 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and it’s CRUD Operations.</a:t>
            </a:r>
            <a:endParaRPr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1" name="Google Shape;371;g74bd2af098_0_170"/>
          <p:cNvSpPr txBox="1"/>
          <p:nvPr/>
        </p:nvSpPr>
        <p:spPr>
          <a:xfrm>
            <a:off x="4990625" y="176450"/>
            <a:ext cx="21201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Admin Requirements</a:t>
            </a:r>
            <a:r>
              <a:rPr lang="en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 Admin</a:t>
            </a:r>
            <a:endParaRPr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2" name="Google Shape;372;g74bd2af098_0_170"/>
          <p:cNvCxnSpPr/>
          <p:nvPr/>
        </p:nvCxnSpPr>
        <p:spPr>
          <a:xfrm flipH="1">
            <a:off x="4339895" y="0"/>
            <a:ext cx="517800" cy="5196000"/>
          </a:xfrm>
          <a:prstGeom prst="straightConnector1">
            <a:avLst/>
          </a:prstGeom>
          <a:noFill/>
          <a:ln w="9525" cap="flat" cmpd="sng">
            <a:solidFill>
              <a:srgbClr val="A3D56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3" name="Google Shape;373;g74bd2af098_0_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g74bd2af098_0_170"/>
          <p:cNvGrpSpPr/>
          <p:nvPr/>
        </p:nvGrpSpPr>
        <p:grpSpPr>
          <a:xfrm>
            <a:off x="1447710" y="1182422"/>
            <a:ext cx="957989" cy="1735598"/>
            <a:chOff x="2547150" y="238125"/>
            <a:chExt cx="2525675" cy="5238750"/>
          </a:xfrm>
        </p:grpSpPr>
        <p:sp>
          <p:nvSpPr>
            <p:cNvPr id="375" name="Google Shape;375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g74bd2af098_0_170"/>
          <p:cNvGrpSpPr/>
          <p:nvPr/>
        </p:nvGrpSpPr>
        <p:grpSpPr>
          <a:xfrm>
            <a:off x="2750523" y="1279447"/>
            <a:ext cx="957989" cy="1735598"/>
            <a:chOff x="2547150" y="238125"/>
            <a:chExt cx="2525675" cy="5238750"/>
          </a:xfrm>
        </p:grpSpPr>
        <p:sp>
          <p:nvSpPr>
            <p:cNvPr id="380" name="Google Shape;380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74bd2af098_0_170"/>
          <p:cNvGrpSpPr/>
          <p:nvPr/>
        </p:nvGrpSpPr>
        <p:grpSpPr>
          <a:xfrm>
            <a:off x="144885" y="2918022"/>
            <a:ext cx="957989" cy="1735598"/>
            <a:chOff x="2547150" y="238125"/>
            <a:chExt cx="2525675" cy="5238750"/>
          </a:xfrm>
        </p:grpSpPr>
        <p:sp>
          <p:nvSpPr>
            <p:cNvPr id="385" name="Google Shape;385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" name="Google Shape;389;g74bd2af098_0_170"/>
          <p:cNvGrpSpPr/>
          <p:nvPr/>
        </p:nvGrpSpPr>
        <p:grpSpPr>
          <a:xfrm>
            <a:off x="1512035" y="3128860"/>
            <a:ext cx="957989" cy="1735598"/>
            <a:chOff x="2547150" y="238125"/>
            <a:chExt cx="2525675" cy="5238750"/>
          </a:xfrm>
        </p:grpSpPr>
        <p:sp>
          <p:nvSpPr>
            <p:cNvPr id="390" name="Google Shape;390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g74bd2af098_0_170"/>
          <p:cNvGrpSpPr/>
          <p:nvPr/>
        </p:nvGrpSpPr>
        <p:grpSpPr>
          <a:xfrm>
            <a:off x="2750523" y="3281260"/>
            <a:ext cx="957989" cy="1735598"/>
            <a:chOff x="2547150" y="238125"/>
            <a:chExt cx="2525675" cy="5238750"/>
          </a:xfrm>
        </p:grpSpPr>
        <p:sp>
          <p:nvSpPr>
            <p:cNvPr id="395" name="Google Shape;395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74bd2af098_0_170"/>
          <p:cNvGrpSpPr/>
          <p:nvPr/>
        </p:nvGrpSpPr>
        <p:grpSpPr>
          <a:xfrm>
            <a:off x="4857698" y="1279460"/>
            <a:ext cx="957989" cy="1735598"/>
            <a:chOff x="2547150" y="238125"/>
            <a:chExt cx="2525675" cy="5238750"/>
          </a:xfrm>
        </p:grpSpPr>
        <p:sp>
          <p:nvSpPr>
            <p:cNvPr id="400" name="Google Shape;400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g74bd2af098_0_170"/>
          <p:cNvGrpSpPr/>
          <p:nvPr/>
        </p:nvGrpSpPr>
        <p:grpSpPr>
          <a:xfrm>
            <a:off x="6242823" y="1350947"/>
            <a:ext cx="957989" cy="1735598"/>
            <a:chOff x="2547150" y="238125"/>
            <a:chExt cx="2525675" cy="5238750"/>
          </a:xfrm>
        </p:grpSpPr>
        <p:sp>
          <p:nvSpPr>
            <p:cNvPr id="405" name="Google Shape;405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g74bd2af098_0_170"/>
          <p:cNvGrpSpPr/>
          <p:nvPr/>
        </p:nvGrpSpPr>
        <p:grpSpPr>
          <a:xfrm>
            <a:off x="5278910" y="3281260"/>
            <a:ext cx="957989" cy="1735598"/>
            <a:chOff x="2547150" y="238125"/>
            <a:chExt cx="2525675" cy="5238750"/>
          </a:xfrm>
        </p:grpSpPr>
        <p:sp>
          <p:nvSpPr>
            <p:cNvPr id="410" name="Google Shape;410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g74bd2af098_0_170"/>
          <p:cNvGrpSpPr/>
          <p:nvPr/>
        </p:nvGrpSpPr>
        <p:grpSpPr>
          <a:xfrm>
            <a:off x="6879748" y="3281260"/>
            <a:ext cx="957989" cy="1735598"/>
            <a:chOff x="2547150" y="238125"/>
            <a:chExt cx="2525675" cy="5238750"/>
          </a:xfrm>
        </p:grpSpPr>
        <p:sp>
          <p:nvSpPr>
            <p:cNvPr id="415" name="Google Shape;415;g74bd2af098_0_17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74bd2af098_0_17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74bd2af098_0_17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74bd2af098_0_17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9" name="Google Shape;419;g74bd2af098_0_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113" y="1104989"/>
            <a:ext cx="882512" cy="149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74bd2af098_0_170"/>
          <p:cNvPicPr preferRelativeResize="0"/>
          <p:nvPr/>
        </p:nvPicPr>
        <p:blipFill rotWithShape="1">
          <a:blip r:embed="rId5">
            <a:alphaModFix/>
          </a:blip>
          <a:srcRect t="4897" r="4897"/>
          <a:stretch/>
        </p:blipFill>
        <p:spPr>
          <a:xfrm>
            <a:off x="1485450" y="1309200"/>
            <a:ext cx="882500" cy="1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74bd2af098_0_1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83775" y="1431225"/>
            <a:ext cx="868269" cy="1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74bd2af098_0_1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9075" y="3086550"/>
            <a:ext cx="957975" cy="1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74bd2af098_0_17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9775" y="3281900"/>
            <a:ext cx="882500" cy="1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74bd2af098_0_17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86825" y="3497450"/>
            <a:ext cx="882500" cy="13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74bd2af098_0_17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57700" y="1395725"/>
            <a:ext cx="957975" cy="14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74bd2af098_0_17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79025" y="1502725"/>
            <a:ext cx="885578" cy="1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74bd2af098_0_17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278900" y="3436950"/>
            <a:ext cx="958000" cy="14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74bd2af098_0_17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79750" y="3436950"/>
            <a:ext cx="958000" cy="145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8"/>
          <p:cNvSpPr txBox="1">
            <a:spLocks noGrp="1"/>
          </p:cNvSpPr>
          <p:nvPr>
            <p:ph type="ctrTitle"/>
          </p:nvPr>
        </p:nvSpPr>
        <p:spPr>
          <a:xfrm>
            <a:off x="489857" y="791029"/>
            <a:ext cx="5794829" cy="1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4. Costing and Payment Management</a:t>
            </a:r>
            <a:endParaRPr sz="4400"/>
          </a:p>
        </p:txBody>
      </p:sp>
      <p:sp>
        <p:nvSpPr>
          <p:cNvPr id="434" name="Google Shape;434;p18"/>
          <p:cNvSpPr txBox="1">
            <a:spLocks noGrp="1"/>
          </p:cNvSpPr>
          <p:nvPr>
            <p:ph type="subTitle" idx="1"/>
          </p:nvPr>
        </p:nvSpPr>
        <p:spPr>
          <a:xfrm>
            <a:off x="489857" y="3235651"/>
            <a:ext cx="4706257" cy="137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Elephas Team (Sales executives) can create a costing package for the customer by considering the given customer(tour) requirements.</a:t>
            </a:r>
            <a:endParaRPr/>
          </a:p>
        </p:txBody>
      </p:sp>
      <p:sp>
        <p:nvSpPr>
          <p:cNvPr id="435" name="Google Shape;435;p18"/>
          <p:cNvSpPr txBox="1"/>
          <p:nvPr/>
        </p:nvSpPr>
        <p:spPr>
          <a:xfrm>
            <a:off x="489857" y="2379402"/>
            <a:ext cx="5197930" cy="74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Only Elephas Team members are involving for the this operation.</a:t>
            </a:r>
            <a:endParaRPr/>
          </a:p>
        </p:txBody>
      </p:sp>
      <p:pic>
        <p:nvPicPr>
          <p:cNvPr id="436" name="Google Shape;43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8020" y="333829"/>
            <a:ext cx="2846218" cy="1602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11367">
        <p:checker/>
      </p:transition>
    </mc:Choice>
    <mc:Fallback>
      <p:transition spd="slow" advTm="11367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43" name="Google Shape;4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19"/>
          <p:cNvCxnSpPr/>
          <p:nvPr/>
        </p:nvCxnSpPr>
        <p:spPr>
          <a:xfrm flipH="1">
            <a:off x="2919320" y="0"/>
            <a:ext cx="517800" cy="5196000"/>
          </a:xfrm>
          <a:prstGeom prst="straightConnector1">
            <a:avLst/>
          </a:prstGeom>
          <a:noFill/>
          <a:ln w="9525" cap="flat" cmpd="sng">
            <a:solidFill>
              <a:srgbClr val="A3D5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19"/>
          <p:cNvSpPr txBox="1"/>
          <p:nvPr/>
        </p:nvSpPr>
        <p:spPr>
          <a:xfrm>
            <a:off x="0" y="0"/>
            <a:ext cx="2057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</a:t>
            </a:r>
            <a:endParaRPr sz="18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Payments</a:t>
            </a:r>
            <a:endParaRPr sz="18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19"/>
          <p:cNvSpPr txBox="1"/>
          <p:nvPr/>
        </p:nvSpPr>
        <p:spPr>
          <a:xfrm>
            <a:off x="3563725" y="0"/>
            <a:ext cx="2743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Admin payment manage</a:t>
            </a:r>
            <a:endParaRPr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7" name="Google Shape;4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168025" y="771599"/>
            <a:ext cx="1296423" cy="280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5275" y="771599"/>
            <a:ext cx="1296428" cy="280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">
            <a:off x="4716525" y="2784764"/>
            <a:ext cx="1182274" cy="220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">
            <a:off x="3290149" y="2446955"/>
            <a:ext cx="1182274" cy="220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">
            <a:off x="6102370" y="1741875"/>
            <a:ext cx="1238134" cy="227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1150" y="1243975"/>
            <a:ext cx="1238150" cy="227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8325" y="771588"/>
            <a:ext cx="1238150" cy="191292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19"/>
          <p:cNvSpPr txBox="1"/>
          <p:nvPr/>
        </p:nvSpPr>
        <p:spPr>
          <a:xfrm>
            <a:off x="168025" y="3806950"/>
            <a:ext cx="23880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Clients can view the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overall service cost comfortably.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5" name="Google Shape;455;p19"/>
          <p:cNvSpPr txBox="1"/>
          <p:nvPr/>
        </p:nvSpPr>
        <p:spPr>
          <a:xfrm>
            <a:off x="6197575" y="146950"/>
            <a:ext cx="2831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Administrators can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manage service costs.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6205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0"/>
          <p:cNvSpPr txBox="1">
            <a:spLocks noGrp="1"/>
          </p:cNvSpPr>
          <p:nvPr>
            <p:ph type="title"/>
          </p:nvPr>
        </p:nvSpPr>
        <p:spPr>
          <a:xfrm>
            <a:off x="2231319" y="1190172"/>
            <a:ext cx="4599032" cy="1872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Video should play here</a:t>
            </a:r>
            <a:endParaRPr/>
          </a:p>
        </p:txBody>
      </p:sp>
      <p:sp>
        <p:nvSpPr>
          <p:cNvPr id="461" name="Google Shape;461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62" name="Google Shape;462;p20"/>
          <p:cNvSpPr/>
          <p:nvPr/>
        </p:nvSpPr>
        <p:spPr>
          <a:xfrm>
            <a:off x="1543273" y="280651"/>
            <a:ext cx="5975125" cy="453083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1916722" y="767637"/>
            <a:ext cx="5475058" cy="340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64" name="Google Shape;46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44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70" name="Google Shape;470;p21"/>
          <p:cNvSpPr txBox="1"/>
          <p:nvPr/>
        </p:nvSpPr>
        <p:spPr>
          <a:xfrm>
            <a:off x="685800" y="440350"/>
            <a:ext cx="48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Thanks!</a:t>
            </a:r>
            <a:endParaRPr sz="6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21"/>
          <p:cNvSpPr txBox="1"/>
          <p:nvPr/>
        </p:nvSpPr>
        <p:spPr>
          <a:xfrm>
            <a:off x="685800" y="1843258"/>
            <a:ext cx="4057185" cy="130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Join with, tour Sri Lanka with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Elephas Vacation</a:t>
            </a:r>
            <a:endParaRPr sz="3600" b="1" i="0" u="none" strike="noStrike" cap="non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72" name="Google Shape;47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0843" y="3062231"/>
            <a:ext cx="1999169" cy="9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1"/>
          <p:cNvSpPr txBox="1"/>
          <p:nvPr/>
        </p:nvSpPr>
        <p:spPr>
          <a:xfrm>
            <a:off x="685800" y="3144645"/>
            <a:ext cx="2510883" cy="81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Download the Elephas Vacation app on</a:t>
            </a:r>
            <a:endParaRPr sz="2800" b="1" i="0" u="none" strike="noStrike" cap="non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74" name="Google Shape;47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6983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50"/>
            <a:ext cx="49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7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Big concept</a:t>
            </a:r>
            <a:endParaRPr sz="72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22"/>
          <p:cNvSpPr txBox="1">
            <a:spLocks noGrp="1"/>
          </p:cNvSpPr>
          <p:nvPr>
            <p:ph type="subTitle" idx="4294967295"/>
          </p:nvPr>
        </p:nvSpPr>
        <p:spPr>
          <a:xfrm>
            <a:off x="685800" y="3030555"/>
            <a:ext cx="4976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Bring the attention of your audience over a key concept using icons or illustrations</a:t>
            </a:r>
            <a:endParaRPr sz="2200" b="0" i="0" u="none" strike="noStrike" cap="non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1" name="Google Shape;481;p22"/>
          <p:cNvSpPr/>
          <p:nvPr/>
        </p:nvSpPr>
        <p:spPr>
          <a:xfrm>
            <a:off x="7282278" y="3011993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p22"/>
          <p:cNvGrpSpPr/>
          <p:nvPr/>
        </p:nvGrpSpPr>
        <p:grpSpPr>
          <a:xfrm>
            <a:off x="6860474" y="1189660"/>
            <a:ext cx="1456028" cy="1456403"/>
            <a:chOff x="6654650" y="3665275"/>
            <a:chExt cx="409100" cy="409125"/>
          </a:xfrm>
        </p:grpSpPr>
        <p:sp>
          <p:nvSpPr>
            <p:cNvPr id="483" name="Google Shape;483;p2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22"/>
          <p:cNvGrpSpPr/>
          <p:nvPr/>
        </p:nvGrpSpPr>
        <p:grpSpPr>
          <a:xfrm rot="1056949">
            <a:off x="5457333" y="2334562"/>
            <a:ext cx="961941" cy="962053"/>
            <a:chOff x="570875" y="4322250"/>
            <a:chExt cx="443300" cy="443325"/>
          </a:xfrm>
        </p:grpSpPr>
        <p:sp>
          <p:nvSpPr>
            <p:cNvPr id="486" name="Google Shape;486;p2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22"/>
          <p:cNvSpPr/>
          <p:nvPr/>
        </p:nvSpPr>
        <p:spPr>
          <a:xfrm rot="2466722">
            <a:off x="5565166" y="1471935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2"/>
          <p:cNvSpPr/>
          <p:nvPr/>
        </p:nvSpPr>
        <p:spPr>
          <a:xfrm rot="-1609319">
            <a:off x="6255742" y="1755624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2"/>
          <p:cNvSpPr/>
          <p:nvPr/>
        </p:nvSpPr>
        <p:spPr>
          <a:xfrm rot="2926198">
            <a:off x="8316146" y="2012664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2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title" idx="4294967295"/>
          </p:nvPr>
        </p:nvSpPr>
        <p:spPr>
          <a:xfrm>
            <a:off x="441634" y="896911"/>
            <a:ext cx="6018639" cy="110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 b="0">
                <a:solidFill>
                  <a:schemeClr val="dk1"/>
                </a:solidFill>
              </a:rPr>
              <a:t>Have you ever been to Sri Lanka? You should visit;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32303E"/>
                </a:solidFill>
              </a:rPr>
              <a:t>Wonder of Asia</a:t>
            </a:r>
            <a:endParaRPr>
              <a:solidFill>
                <a:srgbClr val="32303E"/>
              </a:solidFill>
            </a:endParaRPr>
          </a:p>
        </p:txBody>
      </p:sp>
      <p:sp>
        <p:nvSpPr>
          <p:cNvPr id="78" name="Google Shape;78;p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3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500" name="Google Shape;500;p23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501" name="Google Shape;501;p23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502" name="Google Shape;502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4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508" name="Google Shape;508;p24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509" name="Google Shape;509;p24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510" name="Google Shape;510;p24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511" name="Google Shape;511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5"/>
          <p:cNvSpPr txBox="1">
            <a:spLocks noGrp="1"/>
          </p:cNvSpPr>
          <p:nvPr>
            <p:ph type="title"/>
          </p:nvPr>
        </p:nvSpPr>
        <p:spPr>
          <a:xfrm>
            <a:off x="457200" y="1882375"/>
            <a:ext cx="310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17" name="Google Shape;517;p25"/>
          <p:cNvSpPr txBox="1">
            <a:spLocks noGrp="1"/>
          </p:cNvSpPr>
          <p:nvPr>
            <p:ph type="body" idx="1"/>
          </p:nvPr>
        </p:nvSpPr>
        <p:spPr>
          <a:xfrm>
            <a:off x="457200" y="2876550"/>
            <a:ext cx="31014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518" name="Google Shape;518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6"/>
          <p:cNvSpPr txBox="1">
            <a:spLocks noGrp="1"/>
          </p:cNvSpPr>
          <p:nvPr>
            <p:ph type="title" idx="4294967295"/>
          </p:nvPr>
        </p:nvSpPr>
        <p:spPr>
          <a:xfrm>
            <a:off x="657225" y="644150"/>
            <a:ext cx="60246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4" name="Google Shape;524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530" name="Google Shape;53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531" name="Google Shape;531;p27"/>
          <p:cNvGrpSpPr/>
          <p:nvPr/>
        </p:nvGrpSpPr>
        <p:grpSpPr>
          <a:xfrm>
            <a:off x="381000" y="3655791"/>
            <a:ext cx="5951906" cy="670508"/>
            <a:chOff x="1431325" y="2473842"/>
            <a:chExt cx="5951906" cy="670508"/>
          </a:xfrm>
        </p:grpSpPr>
        <p:sp>
          <p:nvSpPr>
            <p:cNvPr id="532" name="Google Shape;532;p27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7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34" name="Google Shape;534;p27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35" name="Google Shape;535;p27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75%</a:t>
              </a:r>
              <a:endPara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539" name="Google Shape;539;p27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0" name="Google Shape;540;p27"/>
          <p:cNvGrpSpPr/>
          <p:nvPr/>
        </p:nvGrpSpPr>
        <p:grpSpPr>
          <a:xfrm>
            <a:off x="381000" y="2974516"/>
            <a:ext cx="5951906" cy="670508"/>
            <a:chOff x="1431325" y="2473842"/>
            <a:chExt cx="5951906" cy="670508"/>
          </a:xfrm>
        </p:grpSpPr>
        <p:sp>
          <p:nvSpPr>
            <p:cNvPr id="541" name="Google Shape;541;p27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7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3" name="Google Shape;543;p27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4" name="Google Shape;544;p27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75%</a:t>
              </a:r>
              <a:endPara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548" name="Google Shape;548;p27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9" name="Google Shape;549;p27"/>
          <p:cNvGrpSpPr/>
          <p:nvPr/>
        </p:nvGrpSpPr>
        <p:grpSpPr>
          <a:xfrm>
            <a:off x="381000" y="2293241"/>
            <a:ext cx="5951906" cy="670508"/>
            <a:chOff x="1431325" y="2473842"/>
            <a:chExt cx="5951906" cy="670508"/>
          </a:xfrm>
        </p:grpSpPr>
        <p:sp>
          <p:nvSpPr>
            <p:cNvPr id="550" name="Google Shape;550;p27"/>
            <p:cNvSpPr/>
            <p:nvPr/>
          </p:nvSpPr>
          <p:spPr>
            <a:xfrm rot="-5400000">
              <a:off x="4317925" y="117350"/>
              <a:ext cx="670500" cy="53835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7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52" name="Google Shape;552;p27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8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53" name="Google Shape;553;p27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75%</a:t>
              </a:r>
              <a:endPara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557" name="Google Shape;557;p27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563" name="Google Shape;563;p28"/>
          <p:cNvGraphicFramePr/>
          <p:nvPr/>
        </p:nvGraphicFramePr>
        <p:xfrm>
          <a:off x="498375" y="2106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{3333E0A6-C4E3-4C15-BEDB-8554331DB012}</a:tableStyleId>
              </a:tblPr>
              <a:tblGrid>
                <a:gridCol w="1312775"/>
                <a:gridCol w="1312775"/>
                <a:gridCol w="1312775"/>
                <a:gridCol w="1312775"/>
              </a:tblGrid>
              <a:tr h="66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100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100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100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0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100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400" b="1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400" b="1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400" b="1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0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100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400" b="1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400" b="1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400" b="1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0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100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400" b="1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400" b="1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400" b="1" u="none" strike="noStrike" cap="none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64" name="Google Shape;564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"/>
          <p:cNvSpPr/>
          <p:nvPr/>
        </p:nvSpPr>
        <p:spPr>
          <a:xfrm>
            <a:off x="1042550" y="1121375"/>
            <a:ext cx="7795974" cy="371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571" name="Google Shape;571;p29"/>
          <p:cNvSpPr/>
          <p:nvPr/>
        </p:nvSpPr>
        <p:spPr>
          <a:xfrm>
            <a:off x="5895414" y="2641714"/>
            <a:ext cx="752100" cy="202500"/>
          </a:xfrm>
          <a:prstGeom prst="wedgeRectCallout">
            <a:avLst>
              <a:gd name="adj1" fmla="val 22958"/>
              <a:gd name="adj2" fmla="val 181049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1000" b="0" i="0" u="none" strike="noStrike" cap="none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72" name="Google Shape;572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73" name="Google Shape;573;p29"/>
          <p:cNvSpPr/>
          <p:nvPr/>
        </p:nvSpPr>
        <p:spPr>
          <a:xfrm>
            <a:off x="1575475" y="228910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9"/>
          <p:cNvSpPr/>
          <p:nvPr/>
        </p:nvSpPr>
        <p:spPr>
          <a:xfrm>
            <a:off x="3303350" y="3794575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9"/>
          <p:cNvSpPr/>
          <p:nvPr/>
        </p:nvSpPr>
        <p:spPr>
          <a:xfrm>
            <a:off x="4224975" y="208660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9"/>
          <p:cNvSpPr/>
          <p:nvPr/>
        </p:nvSpPr>
        <p:spPr>
          <a:xfrm>
            <a:off x="4924150" y="409935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9"/>
          <p:cNvSpPr/>
          <p:nvPr/>
        </p:nvSpPr>
        <p:spPr>
          <a:xfrm>
            <a:off x="6920800" y="257435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9"/>
          <p:cNvSpPr/>
          <p:nvPr/>
        </p:nvSpPr>
        <p:spPr>
          <a:xfrm>
            <a:off x="7582900" y="4172475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86D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0"/>
          <p:cNvSpPr txBox="1">
            <a:spLocks noGrp="1"/>
          </p:cNvSpPr>
          <p:nvPr>
            <p:ph type="ctrTitle" idx="4294967295"/>
          </p:nvPr>
        </p:nvSpPr>
        <p:spPr>
          <a:xfrm>
            <a:off x="609600" y="821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9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89,526,124</a:t>
            </a:r>
            <a:endParaRPr sz="96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30"/>
          <p:cNvSpPr txBox="1">
            <a:spLocks noGrp="1"/>
          </p:cNvSpPr>
          <p:nvPr>
            <p:ph type="subTitle" idx="4294967295"/>
          </p:nvPr>
        </p:nvSpPr>
        <p:spPr>
          <a:xfrm>
            <a:off x="609600" y="2078050"/>
            <a:ext cx="3903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  <a:endParaRPr sz="2200" b="0" i="0" u="none" strike="noStrike" cap="non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85" name="Google Shape;585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1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4754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89,526,124$</a:t>
            </a:r>
            <a:endParaRPr sz="48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p31"/>
          <p:cNvSpPr txBox="1">
            <a:spLocks noGrp="1"/>
          </p:cNvSpPr>
          <p:nvPr>
            <p:ph type="subTitle" idx="4294967295"/>
          </p:nvPr>
        </p:nvSpPr>
        <p:spPr>
          <a:xfrm>
            <a:off x="685800" y="1030308"/>
            <a:ext cx="4754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That’s a lot of money</a:t>
            </a:r>
            <a:endParaRPr sz="2400" b="0" i="0" u="none" strike="noStrike" cap="non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2" name="Google Shape;592;p31"/>
          <p:cNvSpPr txBox="1">
            <a:spLocks noGrp="1"/>
          </p:cNvSpPr>
          <p:nvPr>
            <p:ph type="ctrTitle" idx="4294967295"/>
          </p:nvPr>
        </p:nvSpPr>
        <p:spPr>
          <a:xfrm>
            <a:off x="685800" y="3429294"/>
            <a:ext cx="4754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100%</a:t>
            </a:r>
            <a:endParaRPr sz="48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p31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1"/>
            <a:ext cx="4754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Total success!</a:t>
            </a:r>
            <a:endParaRPr sz="2400" b="0" i="0" u="none" strike="noStrike" cap="non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4" name="Google Shape;594;p31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47"/>
            <a:ext cx="4754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185,244 users</a:t>
            </a:r>
            <a:endParaRPr sz="48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4"/>
            <a:ext cx="4754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And a lot of users</a:t>
            </a:r>
            <a:endParaRPr sz="2400" b="0" i="0" u="none" strike="noStrike" cap="non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6" name="Google Shape;59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2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4047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602" name="Google Shape;60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603" name="Google Shape;603;p32"/>
          <p:cNvGrpSpPr/>
          <p:nvPr/>
        </p:nvGrpSpPr>
        <p:grpSpPr>
          <a:xfrm>
            <a:off x="78112" y="2050450"/>
            <a:ext cx="2726286" cy="2547000"/>
            <a:chOff x="1293737" y="1258050"/>
            <a:chExt cx="2726286" cy="2547000"/>
          </a:xfrm>
        </p:grpSpPr>
        <p:sp>
          <p:nvSpPr>
            <p:cNvPr id="604" name="Google Shape;604;p32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CBE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200" b="1" i="0" u="none" strike="noStrike" cap="none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06" name="Google Shape;606;p32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07" name="Google Shape;607;p32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 b="1" i="0" u="none" strike="noStrike" cap="non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08" name="Google Shape;608;p32"/>
          <p:cNvGrpSpPr/>
          <p:nvPr/>
        </p:nvGrpSpPr>
        <p:grpSpPr>
          <a:xfrm>
            <a:off x="1988333" y="2050450"/>
            <a:ext cx="2726287" cy="2547000"/>
            <a:chOff x="3203958" y="1258050"/>
            <a:chExt cx="2726287" cy="2547000"/>
          </a:xfrm>
        </p:grpSpPr>
        <p:sp>
          <p:nvSpPr>
            <p:cNvPr id="609" name="Google Shape;609;p32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CBE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200" b="1" i="0" u="none" strike="noStrike" cap="none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11" name="Google Shape;611;p32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12" name="Google Shape;612;p32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 b="1" i="0" u="none" strike="noStrike" cap="non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13" name="Google Shape;613;p32"/>
          <p:cNvGrpSpPr/>
          <p:nvPr/>
        </p:nvGrpSpPr>
        <p:grpSpPr>
          <a:xfrm>
            <a:off x="3908352" y="2050450"/>
            <a:ext cx="2726287" cy="2547000"/>
            <a:chOff x="5123977" y="1258050"/>
            <a:chExt cx="2726287" cy="2547000"/>
          </a:xfrm>
        </p:grpSpPr>
        <p:sp>
          <p:nvSpPr>
            <p:cNvPr id="614" name="Google Shape;614;p32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200" b="1" i="0" u="none" strike="noStrike" cap="none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16" name="Google Shape;616;p32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17" name="Google Shape;617;p32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 b="1" i="0" u="none" strike="noStrike" cap="non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>
            <a:spLocks noGrp="1"/>
          </p:cNvSpPr>
          <p:nvPr>
            <p:ph type="ctrTitle"/>
          </p:nvPr>
        </p:nvSpPr>
        <p:spPr>
          <a:xfrm>
            <a:off x="1574233" y="696425"/>
            <a:ext cx="6876143" cy="99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Elephas Vacation</a:t>
            </a:r>
            <a:endParaRPr/>
          </a:p>
        </p:txBody>
      </p:sp>
      <p:sp>
        <p:nvSpPr>
          <p:cNvPr id="85" name="Google Shape;85;p3"/>
          <p:cNvSpPr txBox="1"/>
          <p:nvPr/>
        </p:nvSpPr>
        <p:spPr>
          <a:xfrm>
            <a:off x="685800" y="1690914"/>
            <a:ext cx="3697514" cy="82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</a:pPr>
            <a:r>
              <a:rPr lang="en"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Make your vacation a vacation</a:t>
            </a:r>
            <a:endParaRPr sz="24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685800" y="2511232"/>
            <a:ext cx="4140200" cy="159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Elephas Vacation is an inbound tourism company which situated in Sri Lanka. We launch our app to help our customers to get connected with the Elephas team.</a:t>
            </a:r>
            <a:endParaRPr/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801524"/>
            <a:ext cx="685998" cy="6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6">
        <p14:ferris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3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623" name="Google Shape;623;p33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624" name="Google Shape;624;p33"/>
          <p:cNvSpPr txBox="1">
            <a:spLocks noGrp="1"/>
          </p:cNvSpPr>
          <p:nvPr>
            <p:ph type="body" idx="2"/>
          </p:nvPr>
        </p:nvSpPr>
        <p:spPr>
          <a:xfrm>
            <a:off x="3392101" y="2082325"/>
            <a:ext cx="23598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625" name="Google Shape;625;p33"/>
          <p:cNvSpPr txBox="1">
            <a:spLocks noGrp="1"/>
          </p:cNvSpPr>
          <p:nvPr>
            <p:ph type="body" idx="3"/>
          </p:nvPr>
        </p:nvSpPr>
        <p:spPr>
          <a:xfrm>
            <a:off x="6326999" y="2082325"/>
            <a:ext cx="23598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200"/>
          </a:p>
        </p:txBody>
      </p:sp>
      <p:sp>
        <p:nvSpPr>
          <p:cNvPr id="626" name="Google Shape;62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27" name="Google Shape;627;p33"/>
          <p:cNvSpPr txBox="1">
            <a:spLocks noGrp="1"/>
          </p:cNvSpPr>
          <p:nvPr>
            <p:ph type="body" idx="1"/>
          </p:nvPr>
        </p:nvSpPr>
        <p:spPr>
          <a:xfrm>
            <a:off x="457200" y="3501650"/>
            <a:ext cx="23598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628" name="Google Shape;628;p33"/>
          <p:cNvSpPr txBox="1">
            <a:spLocks noGrp="1"/>
          </p:cNvSpPr>
          <p:nvPr>
            <p:ph type="body" idx="2"/>
          </p:nvPr>
        </p:nvSpPr>
        <p:spPr>
          <a:xfrm>
            <a:off x="3392101" y="3501650"/>
            <a:ext cx="23598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629" name="Google Shape;629;p33"/>
          <p:cNvSpPr txBox="1">
            <a:spLocks noGrp="1"/>
          </p:cNvSpPr>
          <p:nvPr>
            <p:ph type="body" idx="3"/>
          </p:nvPr>
        </p:nvSpPr>
        <p:spPr>
          <a:xfrm>
            <a:off x="6326999" y="3501650"/>
            <a:ext cx="23598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65617D"/>
                </a:solidFill>
              </a:rPr>
              <a:t>You can insert graphs from </a:t>
            </a:r>
            <a:r>
              <a:rPr lang="en" u="sng">
                <a:solidFill>
                  <a:srgbClr val="65617D"/>
                </a:solidFill>
                <a:hlinkClick r:id="rId3"/>
              </a:rPr>
              <a:t>Google Sheets</a:t>
            </a:r>
            <a:endParaRPr>
              <a:solidFill>
                <a:srgbClr val="65617D"/>
              </a:solidFill>
            </a:endParaRPr>
          </a:p>
        </p:txBody>
      </p:sp>
      <p:sp>
        <p:nvSpPr>
          <p:cNvPr id="635" name="Google Shape;63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36" name="Google Shape;636;p34" title="Ch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52400"/>
            <a:ext cx="4686433" cy="410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5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3" name="Google Shape;643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644" name="Google Shape;644;p35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645" name="Google Shape;645;p35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35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Mobile project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"/>
          <p:cNvSpPr/>
          <p:nvPr/>
        </p:nvSpPr>
        <p:spPr>
          <a:xfrm>
            <a:off x="3268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5" name="Google Shape;65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656" name="Google Shape;656;p36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657" name="Google Shape;657;p36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p36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62" name="Google Shape;662;p36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Tablet project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7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7"/>
          <p:cNvSpPr/>
          <p:nvPr/>
        </p:nvSpPr>
        <p:spPr>
          <a:xfrm>
            <a:off x="3789065" y="869237"/>
            <a:ext cx="4681200" cy="2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9" name="Google Shape;669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70" name="Google Shape;670;p37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71" name="Google Shape;671;p37"/>
          <p:cNvSpPr txBox="1">
            <a:spLocks noGrp="1"/>
          </p:cNvSpPr>
          <p:nvPr>
            <p:ph type="title" idx="4294967295"/>
          </p:nvPr>
        </p:nvSpPr>
        <p:spPr>
          <a:xfrm>
            <a:off x="457200" y="1577575"/>
            <a:ext cx="2672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Desktop project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Presentation template by </a:t>
            </a:r>
            <a:r>
              <a:rPr lang="en" sz="1800" u="sng">
                <a:solidFill>
                  <a:srgbClr val="52A551"/>
                </a:solidFill>
                <a:hlinkClick r:id="rId3"/>
              </a:rPr>
              <a:t>SlidesCarnival</a:t>
            </a:r>
            <a:endParaRPr sz="1800">
              <a:solidFill>
                <a:srgbClr val="52A55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Photographs by </a:t>
            </a:r>
            <a:r>
              <a:rPr lang="en" sz="1800" u="sng">
                <a:solidFill>
                  <a:srgbClr val="52A551"/>
                </a:solidFill>
                <a:hlinkClick r:id="rId4"/>
              </a:rPr>
              <a:t>Unsplash</a:t>
            </a:r>
            <a:endParaRPr sz="1800">
              <a:solidFill>
                <a:srgbClr val="52A55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Illustrations by </a:t>
            </a:r>
            <a:r>
              <a:rPr lang="en" sz="1800" u="sng">
                <a:solidFill>
                  <a:srgbClr val="52A551"/>
                </a:solidFill>
                <a:hlinkClick r:id="rId5"/>
              </a:rPr>
              <a:t>Undraw.co</a:t>
            </a:r>
            <a:endParaRPr sz="1800">
              <a:solidFill>
                <a:srgbClr val="52A551"/>
              </a:solidFill>
            </a:endParaRPr>
          </a:p>
        </p:txBody>
      </p:sp>
      <p:sp>
        <p:nvSpPr>
          <p:cNvPr id="678" name="Google Shape;678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684" name="Google Shape;684;p39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50979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Titles: Poppins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Body copy: Muli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400" u="sng">
                <a:solidFill>
                  <a:srgbClr val="52A551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52A55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400" u="sng">
                <a:solidFill>
                  <a:srgbClr val="52A551"/>
                </a:solidFill>
                <a:hlinkClick r:id="rId4"/>
              </a:rPr>
              <a:t>https://www.fontsquirrel.com/fonts/muli</a:t>
            </a:r>
            <a:endParaRPr sz="1400">
              <a:solidFill>
                <a:srgbClr val="52A55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200"/>
              <a:t>Dark gray </a:t>
            </a:r>
            <a:r>
              <a:rPr lang="en" sz="1200" b="1">
                <a:solidFill>
                  <a:srgbClr val="65617D"/>
                </a:solidFill>
              </a:rPr>
              <a:t>#65617d</a:t>
            </a:r>
            <a:r>
              <a:rPr lang="en" sz="1200" b="1">
                <a:solidFill>
                  <a:srgbClr val="D8D5EB"/>
                </a:solidFill>
              </a:rPr>
              <a:t> | </a:t>
            </a:r>
            <a:r>
              <a:rPr lang="en" sz="1200"/>
              <a:t>Medium gray </a:t>
            </a:r>
            <a:r>
              <a:rPr lang="en" sz="1200" b="1">
                <a:solidFill>
                  <a:srgbClr val="A7A4BC"/>
                </a:solidFill>
              </a:rPr>
              <a:t>#a7a4bc</a:t>
            </a:r>
            <a:r>
              <a:rPr lang="en" sz="1200" b="1">
                <a:solidFill>
                  <a:srgbClr val="D8D5EB"/>
                </a:solidFill>
              </a:rPr>
              <a:t> | </a:t>
            </a:r>
            <a:r>
              <a:rPr lang="en" sz="1200"/>
              <a:t>Light gray </a:t>
            </a:r>
            <a:r>
              <a:rPr lang="en" sz="1200" b="1">
                <a:solidFill>
                  <a:srgbClr val="D8D5EB"/>
                </a:solidFill>
              </a:rPr>
              <a:t>#d8d5eb</a:t>
            </a:r>
            <a:endParaRPr sz="1200" b="1">
              <a:solidFill>
                <a:srgbClr val="D8D5EB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Bright green </a:t>
            </a:r>
            <a:r>
              <a:rPr lang="en" sz="1200" b="1">
                <a:solidFill>
                  <a:srgbClr val="A7D86D"/>
                </a:solidFill>
              </a:rPr>
              <a:t>#a7d86d</a:t>
            </a:r>
            <a:r>
              <a:rPr lang="en" sz="1200" b="1">
                <a:solidFill>
                  <a:srgbClr val="D8D5EB"/>
                </a:solidFill>
              </a:rPr>
              <a:t> | </a:t>
            </a:r>
            <a:r>
              <a:rPr lang="en" sz="1200"/>
              <a:t>Grass green </a:t>
            </a:r>
            <a:r>
              <a:rPr lang="en" sz="1200" b="1">
                <a:solidFill>
                  <a:srgbClr val="7CBE5F"/>
                </a:solidFill>
              </a:rPr>
              <a:t>#7cbe5f</a:t>
            </a:r>
            <a:r>
              <a:rPr lang="en" sz="1200" b="1">
                <a:solidFill>
                  <a:srgbClr val="D8D5EB"/>
                </a:solidFill>
              </a:rPr>
              <a:t> | </a:t>
            </a:r>
            <a:r>
              <a:rPr lang="en" sz="1200"/>
              <a:t>Bottle green </a:t>
            </a:r>
            <a:r>
              <a:rPr lang="en" sz="1200" b="1">
                <a:solidFill>
                  <a:srgbClr val="52A551"/>
                </a:solidFill>
              </a:rPr>
              <a:t>#52a551</a:t>
            </a:r>
            <a:endParaRPr sz="1200" b="1">
              <a:solidFill>
                <a:srgbClr val="52A551"/>
              </a:solidFill>
            </a:endParaRPr>
          </a:p>
        </p:txBody>
      </p:sp>
      <p:sp>
        <p:nvSpPr>
          <p:cNvPr id="685" name="Google Shape;685;p39"/>
          <p:cNvSpPr txBox="1"/>
          <p:nvPr/>
        </p:nvSpPr>
        <p:spPr>
          <a:xfrm>
            <a:off x="457200" y="4171650"/>
            <a:ext cx="4827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86" name="Google Shape;686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92" name="Google Shape;692;p40"/>
          <p:cNvSpPr txBox="1">
            <a:spLocks noGrp="1"/>
          </p:cNvSpPr>
          <p:nvPr>
            <p:ph type="title" idx="4294967295"/>
          </p:nvPr>
        </p:nvSpPr>
        <p:spPr>
          <a:xfrm>
            <a:off x="333525" y="358375"/>
            <a:ext cx="832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/>
              <a:t>Illustrations by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undraw.co</a:t>
            </a:r>
            <a:r>
              <a:rPr lang="en" sz="1800"/>
              <a:t> (completely free and without attribution)</a:t>
            </a:r>
            <a:endParaRPr sz="1800"/>
          </a:p>
        </p:txBody>
      </p:sp>
      <p:pic>
        <p:nvPicPr>
          <p:cNvPr id="693" name="Google Shape;6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7614" y="820808"/>
            <a:ext cx="1644563" cy="124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625" y="3715997"/>
            <a:ext cx="1870722" cy="105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3665" y="845480"/>
            <a:ext cx="1760472" cy="119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5627" y="845488"/>
            <a:ext cx="1644561" cy="119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32315" y="2207477"/>
            <a:ext cx="1821371" cy="133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8710" y="2207470"/>
            <a:ext cx="1510987" cy="133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5632" y="2224992"/>
            <a:ext cx="1760461" cy="130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73216" y="3746291"/>
            <a:ext cx="1821370" cy="102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86303" y="2206996"/>
            <a:ext cx="1870722" cy="134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35686" y="733020"/>
            <a:ext cx="1760456" cy="13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53250" y="3691325"/>
            <a:ext cx="1579498" cy="124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1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endParaRPr sz="900"/>
          </a:p>
        </p:txBody>
      </p:sp>
      <p:grpSp>
        <p:nvGrpSpPr>
          <p:cNvPr id="709" name="Google Shape;709;p41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10" name="Google Shape;710;p41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p41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17" name="Google Shape;717;p41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9" name="Google Shape;719;p41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20" name="Google Shape;720;p4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41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1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41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25" name="Google Shape;725;p41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8" name="Google Shape;728;p41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29" name="Google Shape;729;p4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41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35" name="Google Shape;735;p41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41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56" name="Google Shape;756;p41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p41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59" name="Google Shape;759;p4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41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63" name="Google Shape;763;p41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41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67" name="Google Shape;767;p41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1" name="Google Shape;771;p41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1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1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1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41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76" name="Google Shape;776;p41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41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79" name="Google Shape;779;p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41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82" name="Google Shape;782;p41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41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85" name="Google Shape;785;p41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41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88" name="Google Shape;788;p41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41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93" name="Google Shape;793;p41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41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96" name="Google Shape;796;p41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9" name="Google Shape;799;p41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0" name="Google Shape;800;p41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801" name="Google Shape;801;p41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3" name="Google Shape;803;p41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804" name="Google Shape;804;p41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9" name="Google Shape;809;p41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10" name="Google Shape;810;p41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2" name="Google Shape;812;p41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13" name="Google Shape;813;p41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p41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19" name="Google Shape;819;p4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4" name="Google Shape;824;p41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25" name="Google Shape;825;p41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41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41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1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2" name="Google Shape;832;p41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33" name="Google Shape;833;p41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41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36" name="Google Shape;836;p41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8" name="Google Shape;838;p41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39" name="Google Shape;839;p4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p41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41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43" name="Google Shape;843;p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41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46" name="Google Shape;846;p4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41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52" name="Google Shape;852;p41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p41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1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41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57" name="Google Shape;857;p41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p41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60" name="Google Shape;860;p41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2" name="Google Shape;862;p41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" name="Google Shape;863;p41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64" name="Google Shape;864;p4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41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67" name="Google Shape;867;p41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p41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1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2" name="Google Shape;872;p41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73" name="Google Shape;873;p41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p41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76" name="Google Shape;876;p41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0" name="Google Shape;880;p41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81" name="Google Shape;881;p41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4" name="Google Shape;884;p41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85" name="Google Shape;885;p41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" name="Google Shape;887;p41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88" name="Google Shape;888;p41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41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92" name="Google Shape;892;p41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7" name="Google Shape;897;p41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98" name="Google Shape;898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41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901" name="Google Shape;901;p41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6" name="Google Shape;906;p41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7" name="Google Shape;907;p41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908" name="Google Shape;908;p4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0" name="Google Shape;910;p41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11" name="Google Shape;911;p4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5" name="Google Shape;915;p41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6" name="Google Shape;916;p41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17" name="Google Shape;917;p41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" name="Google Shape;920;p41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21" name="Google Shape;921;p41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4" name="Google Shape;924;p41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41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41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p41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28" name="Google Shape;928;p41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1" name="Google Shape;931;p41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2" name="Google Shape;932;p41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33" name="Google Shape;933;p41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41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7" name="Google Shape;937;p41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38" name="Google Shape;938;p41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41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44" name="Google Shape;944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7" name="Google Shape;947;p41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48" name="Google Shape;948;p41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p41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52" name="Google Shape;952;p41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41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58" name="Google Shape;958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3" name="Google Shape;963;p41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64" name="Google Shape;964;p41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6" name="Google Shape;966;p41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67" name="Google Shape;967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3" name="Google Shape;973;p41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4" name="Google Shape;974;p41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75" name="Google Shape;975;p41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p41"/>
          <p:cNvGrpSpPr/>
          <p:nvPr/>
        </p:nvGrpSpPr>
        <p:grpSpPr>
          <a:xfrm>
            <a:off x="6359618" y="2334799"/>
            <a:ext cx="432570" cy="421334"/>
            <a:chOff x="5926225" y="921350"/>
            <a:chExt cx="517800" cy="504350"/>
          </a:xfrm>
        </p:grpSpPr>
        <p:sp>
          <p:nvSpPr>
            <p:cNvPr id="981" name="Google Shape;981;p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3" name="Google Shape;983;p41"/>
          <p:cNvSpPr/>
          <p:nvPr/>
        </p:nvSpPr>
        <p:spPr>
          <a:xfrm>
            <a:off x="6553538" y="25708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4" name="Google Shape;984;p41"/>
          <p:cNvGrpSpPr/>
          <p:nvPr/>
        </p:nvGrpSpPr>
        <p:grpSpPr>
          <a:xfrm>
            <a:off x="7244605" y="2314179"/>
            <a:ext cx="432570" cy="421334"/>
            <a:chOff x="5926225" y="921350"/>
            <a:chExt cx="517800" cy="504350"/>
          </a:xfrm>
        </p:grpSpPr>
        <p:sp>
          <p:nvSpPr>
            <p:cNvPr id="985" name="Google Shape;985;p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7" name="Google Shape;987;p41"/>
          <p:cNvSpPr/>
          <p:nvPr/>
        </p:nvSpPr>
        <p:spPr>
          <a:xfrm>
            <a:off x="7438526" y="25502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A7A4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8" name="Google Shape;988;p41"/>
          <p:cNvGrpSpPr/>
          <p:nvPr/>
        </p:nvGrpSpPr>
        <p:grpSpPr>
          <a:xfrm>
            <a:off x="6359885" y="3063221"/>
            <a:ext cx="1075937" cy="1047989"/>
            <a:chOff x="5926225" y="921350"/>
            <a:chExt cx="517800" cy="504350"/>
          </a:xfrm>
        </p:grpSpPr>
        <p:sp>
          <p:nvSpPr>
            <p:cNvPr id="989" name="Google Shape;989;p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1" name="Google Shape;991;p41"/>
          <p:cNvSpPr/>
          <p:nvPr/>
        </p:nvSpPr>
        <p:spPr>
          <a:xfrm>
            <a:off x="6842198" y="36503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A7A4B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2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A7D86D"/>
                </a:solidFill>
                <a:latin typeface="Arial"/>
                <a:ea typeface="Arial"/>
                <a:cs typeface="Arial"/>
                <a:sym typeface="Arial"/>
              </a:rPr>
              <a:t>✋👆👉👍👤👦👧👨👩👪💃🏃💑❤😂😉😋😒😭👶😸🐟🍒🍔💣📌📖🔨🎃🎈🎨🏈🏰🌏🔌🔑</a:t>
            </a:r>
            <a:r>
              <a:rPr lang="en" sz="2400" b="0" i="0" u="none" strike="noStrike" cap="none">
                <a:solidFill>
                  <a:srgbClr val="A7D86D"/>
                </a:solidFill>
                <a:highlight>
                  <a:srgbClr val="65617D"/>
                </a:highlight>
                <a:latin typeface="Arial"/>
                <a:ea typeface="Arial"/>
                <a:cs typeface="Arial"/>
                <a:sym typeface="Arial"/>
              </a:rPr>
              <a:t> and many more...</a:t>
            </a:r>
            <a:endParaRPr sz="2400" b="0" i="0" u="none" strike="noStrike" cap="none">
              <a:solidFill>
                <a:srgbClr val="A7D86D"/>
              </a:solidFill>
              <a:highlight>
                <a:srgbClr val="65617D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42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b="0" i="0" u="none" strike="noStrike" cap="none">
                <a:solidFill>
                  <a:srgbClr val="A7A4BC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sz="9600" b="0" i="0" u="none" strike="noStrike" cap="none">
              <a:solidFill>
                <a:srgbClr val="A7A4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000" name="Google Shape;1000;p42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64863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400" b="1"/>
              <a:t>Now you can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 and you can change the color.</a:t>
            </a:r>
            <a:br>
              <a:rPr lang="en" sz="1400"/>
            </a:br>
            <a:r>
              <a:rPr lang="en" sz="1400"/>
              <a:t/>
            </a: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rgbClr val="A7D86D"/>
                </a:solidFill>
                <a:hlinkClick r:id="rId3"/>
              </a:rPr>
              <a:t>https://twitter.com/googledocs/status/730087240156643328</a:t>
            </a:r>
            <a:endParaRPr sz="1400">
              <a:solidFill>
                <a:srgbClr val="A7D86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457200" y="282175"/>
            <a:ext cx="752565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Elephas Vacation App</a:t>
            </a: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2"/>
          </p:nvPr>
        </p:nvSpPr>
        <p:spPr>
          <a:xfrm>
            <a:off x="2993927" y="1690434"/>
            <a:ext cx="2615843" cy="268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 b="1">
                <a:solidFill>
                  <a:srgbClr val="65617D"/>
                </a:solidFill>
              </a:rPr>
              <a:t>Elephas Team</a:t>
            </a:r>
            <a:endParaRPr sz="1200">
              <a:solidFill>
                <a:srgbClr val="6561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65617D"/>
                </a:solidFill>
              </a:rPr>
              <a:t>Elephas Team members can create an account using the app and view all the customer requirements submited.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65617D"/>
                </a:solidFill>
              </a:rPr>
              <a:t>Frequenctly used ratings, costing details can be inserted and can re-used for the costing purposes.</a:t>
            </a:r>
            <a:endParaRPr sz="1200">
              <a:solidFill>
                <a:srgbClr val="6561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5617D"/>
                </a:solidFill>
              </a:rPr>
              <a:t>Team members can easily create costing packages using the app for the customers.</a:t>
            </a:r>
            <a:endParaRPr sz="1200" b="1">
              <a:solidFill>
                <a:srgbClr val="65617D"/>
              </a:solidFill>
            </a:endParaRPr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457200" y="1690434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5617D"/>
                </a:solidFill>
              </a:rPr>
              <a:t>Customers</a:t>
            </a:r>
            <a:endParaRPr sz="1200">
              <a:solidFill>
                <a:srgbClr val="6561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5617D"/>
                </a:solidFill>
              </a:rPr>
              <a:t>You can simply create an account using this app and give your tour requirements as your preference.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5617D"/>
                </a:solidFill>
              </a:rPr>
              <a:t>You will get the costing package for the tour according to your given preferences.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5617D"/>
                </a:solidFill>
              </a:rPr>
              <a:t>After you can get the costing package, you can confirm the tour and make the payment. We take care all the things and set it up for you.</a:t>
            </a:r>
            <a:endParaRPr>
              <a:solidFill>
                <a:srgbClr val="65617D"/>
              </a:solidFill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7" name="Google Shape;97;p4"/>
          <p:cNvSpPr txBox="1"/>
          <p:nvPr/>
        </p:nvSpPr>
        <p:spPr>
          <a:xfrm>
            <a:off x="457200" y="1139575"/>
            <a:ext cx="364308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What do we do using the app</a:t>
            </a:r>
            <a:endParaRPr/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3840">
        <p14:window dir="vert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4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7" name="Google Shape;1007;p4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008" name="Google Shape;1008;p4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009" name="Google Shape;1009;p4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10" name="Google Shape;1010;p4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1" name="Google Shape;1011;p4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012" name="Google Shape;1012;p4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13" name="Google Shape;1013;p4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4" name="Google Shape;1014;p4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015" name="Google Shape;1015;p4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16" name="Google Shape;1016;p4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7" name="Google Shape;1017;p4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018" name="Google Shape;1018;p4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19" name="Google Shape;1019;p4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0" name="Google Shape;1020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ctrTitle"/>
          </p:nvPr>
        </p:nvSpPr>
        <p:spPr>
          <a:xfrm>
            <a:off x="584199" y="1335314"/>
            <a:ext cx="7456715" cy="14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1. Customer Requirements Gathering</a:t>
            </a:r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1"/>
          </p:nvPr>
        </p:nvSpPr>
        <p:spPr>
          <a:xfrm>
            <a:off x="584199" y="2985192"/>
            <a:ext cx="2493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Let’s start with the customers’ aspect.</a:t>
            </a:r>
            <a:endParaRPr/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1071707" y="992545"/>
            <a:ext cx="4392922" cy="271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lang="en" sz="2400"/>
              <a:t>Hey, I am John Doe. I am from UK. My girlfriend and I would like to visit Sri Lanka. I hope to plan the tour this December. I even do not have time to plan the tour but I do like to visit Nuwara Eliya.</a:t>
            </a:r>
            <a:endParaRPr sz="2400"/>
          </a:p>
        </p:txBody>
      </p:sp>
      <p:sp>
        <p:nvSpPr>
          <p:cNvPr id="111" name="Google Shape;11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8322" y="602343"/>
            <a:ext cx="2502262" cy="156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219">
        <p14:flythrough dir="out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457200" y="7393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These are few customer requirements, right ?</a:t>
            </a:r>
            <a:endParaRPr sz="4000"/>
          </a:p>
        </p:txBody>
      </p:sp>
      <p:sp>
        <p:nvSpPr>
          <p:cNvPr id="119" name="Google Shape;119;p7"/>
          <p:cNvSpPr txBox="1">
            <a:spLocks noGrp="1"/>
          </p:cNvSpPr>
          <p:nvPr>
            <p:ph type="body" idx="1"/>
          </p:nvPr>
        </p:nvSpPr>
        <p:spPr>
          <a:xfrm>
            <a:off x="457200" y="2626283"/>
            <a:ext cx="4855029" cy="187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First, Download the Elephas Vacation App and create an account.</a:t>
            </a:r>
            <a:endParaRPr/>
          </a:p>
          <a:p>
            <a:pPr marL="45720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Then, They can enter their requirements.</a:t>
            </a:r>
            <a:endParaRPr sz="16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View Their Requirements.</a:t>
            </a:r>
            <a:endParaRPr sz="16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They can get the costing package. </a:t>
            </a:r>
            <a:endParaRPr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Eventually, confirm and payment can be done.</a:t>
            </a:r>
            <a:endParaRPr sz="1600"/>
          </a:p>
        </p:txBody>
      </p:sp>
      <p:sp>
        <p:nvSpPr>
          <p:cNvPr id="120" name="Google Shape;120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1" name="Google Shape;121;p7"/>
          <p:cNvSpPr txBox="1"/>
          <p:nvPr/>
        </p:nvSpPr>
        <p:spPr>
          <a:xfrm>
            <a:off x="457200" y="1590728"/>
            <a:ext cx="4931230" cy="92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Let’s see how these requirements can be submited as a customer.</a:t>
            </a:r>
            <a:endParaRPr/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8" name="Google Shape;128;p8"/>
          <p:cNvSpPr txBox="1"/>
          <p:nvPr/>
        </p:nvSpPr>
        <p:spPr>
          <a:xfrm>
            <a:off x="1638194" y="481546"/>
            <a:ext cx="2438506" cy="72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Let’s see how can an account be created for a customer</a:t>
            </a:r>
            <a:endParaRPr sz="1200"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9" name="Google Shape;129;p8"/>
          <p:cNvSpPr txBox="1"/>
          <p:nvPr/>
        </p:nvSpPr>
        <p:spPr>
          <a:xfrm>
            <a:off x="288719" y="197526"/>
            <a:ext cx="1719943" cy="92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3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  <a:br>
              <a:rPr lang="en" sz="3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5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 Customer</a:t>
            </a:r>
            <a:endParaRPr sz="32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229360" y="1750751"/>
            <a:ext cx="1092774" cy="20686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03605" y="1513812"/>
            <a:ext cx="1153881" cy="2543680"/>
            <a:chOff x="2547150" y="238125"/>
            <a:chExt cx="2525675" cy="5238750"/>
          </a:xfrm>
        </p:grpSpPr>
        <p:sp>
          <p:nvSpPr>
            <p:cNvPr id="132" name="Google Shape;132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8"/>
          <p:cNvSpPr/>
          <p:nvPr/>
        </p:nvSpPr>
        <p:spPr>
          <a:xfrm>
            <a:off x="1727515" y="1738266"/>
            <a:ext cx="1092774" cy="20686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37" name="Google Shape;137;p8"/>
          <p:cNvGrpSpPr/>
          <p:nvPr/>
        </p:nvGrpSpPr>
        <p:grpSpPr>
          <a:xfrm>
            <a:off x="1686892" y="1508761"/>
            <a:ext cx="1153881" cy="2543680"/>
            <a:chOff x="2547150" y="238125"/>
            <a:chExt cx="2525675" cy="5238750"/>
          </a:xfrm>
        </p:grpSpPr>
        <p:sp>
          <p:nvSpPr>
            <p:cNvPr id="138" name="Google Shape;138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3161951" y="1759159"/>
            <a:ext cx="1092774" cy="20686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3131826" y="1525354"/>
            <a:ext cx="1153881" cy="2543680"/>
            <a:chOff x="2547150" y="238125"/>
            <a:chExt cx="2525675" cy="5238750"/>
          </a:xfrm>
        </p:grpSpPr>
        <p:sp>
          <p:nvSpPr>
            <p:cNvPr id="144" name="Google Shape;144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8"/>
          <p:cNvSpPr txBox="1"/>
          <p:nvPr/>
        </p:nvSpPr>
        <p:spPr>
          <a:xfrm>
            <a:off x="7003418" y="407658"/>
            <a:ext cx="1909750" cy="87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Let’s see how to insert a customer requirement and it’s CRUD Operations.</a:t>
            </a:r>
            <a:endParaRPr sz="1200"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5047292" y="442550"/>
            <a:ext cx="2019242" cy="71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Requirements</a:t>
            </a:r>
            <a:r>
              <a:rPr lang="en"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9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 Customer</a:t>
            </a:r>
            <a:endParaRPr sz="24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5047292" y="1753900"/>
            <a:ext cx="1128720" cy="20309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5017984" y="1514145"/>
            <a:ext cx="1191837" cy="2497279"/>
            <a:chOff x="2547150" y="238125"/>
            <a:chExt cx="2525675" cy="5238750"/>
          </a:xfrm>
        </p:grpSpPr>
        <p:sp>
          <p:nvSpPr>
            <p:cNvPr id="152" name="Google Shape;152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8"/>
          <p:cNvSpPr/>
          <p:nvPr/>
        </p:nvSpPr>
        <p:spPr>
          <a:xfrm>
            <a:off x="6413842" y="1743747"/>
            <a:ext cx="1063130" cy="20125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57" name="Google Shape;157;p8"/>
          <p:cNvGrpSpPr/>
          <p:nvPr/>
        </p:nvGrpSpPr>
        <p:grpSpPr>
          <a:xfrm>
            <a:off x="6382691" y="1508212"/>
            <a:ext cx="1122579" cy="2474678"/>
            <a:chOff x="2547150" y="238125"/>
            <a:chExt cx="2525675" cy="5238750"/>
          </a:xfrm>
        </p:grpSpPr>
        <p:sp>
          <p:nvSpPr>
            <p:cNvPr id="158" name="Google Shape;158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7738599" y="1750751"/>
            <a:ext cx="1063130" cy="201256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63" name="Google Shape;163;p8"/>
          <p:cNvGrpSpPr/>
          <p:nvPr/>
        </p:nvGrpSpPr>
        <p:grpSpPr>
          <a:xfrm>
            <a:off x="7709291" y="1515216"/>
            <a:ext cx="1122579" cy="2474678"/>
            <a:chOff x="2547150" y="238125"/>
            <a:chExt cx="2525675" cy="5238750"/>
          </a:xfrm>
        </p:grpSpPr>
        <p:sp>
          <p:nvSpPr>
            <p:cNvPr id="164" name="Google Shape;164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8" name="Google Shape;168;p8"/>
          <p:cNvCxnSpPr/>
          <p:nvPr/>
        </p:nvCxnSpPr>
        <p:spPr>
          <a:xfrm flipH="1">
            <a:off x="4339772" y="0"/>
            <a:ext cx="517923" cy="5196114"/>
          </a:xfrm>
          <a:prstGeom prst="straightConnector1">
            <a:avLst/>
          </a:prstGeom>
          <a:noFill/>
          <a:ln w="9525" cap="flat" cmpd="sng">
            <a:solidFill>
              <a:srgbClr val="A3D56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67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1839531" y="460257"/>
            <a:ext cx="2447908" cy="57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Let’s see how to create an account for an Elephas Team member</a:t>
            </a:r>
            <a:endParaRPr sz="1200"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370638" y="369420"/>
            <a:ext cx="1190608" cy="66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3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  <a:br>
              <a:rPr lang="en" sz="3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5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 Admin</a:t>
            </a:r>
            <a:endParaRPr sz="32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276959" y="1582092"/>
            <a:ext cx="1144054" cy="21657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8" name="Google Shape;178;p9"/>
          <p:cNvGrpSpPr/>
          <p:nvPr/>
        </p:nvGrpSpPr>
        <p:grpSpPr>
          <a:xfrm>
            <a:off x="245421" y="1328629"/>
            <a:ext cx="1208028" cy="2663046"/>
            <a:chOff x="2547150" y="238125"/>
            <a:chExt cx="2525675" cy="5238750"/>
          </a:xfrm>
        </p:grpSpPr>
        <p:sp>
          <p:nvSpPr>
            <p:cNvPr id="179" name="Google Shape;179;p9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9"/>
          <p:cNvSpPr/>
          <p:nvPr/>
        </p:nvSpPr>
        <p:spPr>
          <a:xfrm>
            <a:off x="1839531" y="1582092"/>
            <a:ext cx="1144054" cy="21657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84" name="Google Shape;184;p9"/>
          <p:cNvGrpSpPr/>
          <p:nvPr/>
        </p:nvGrpSpPr>
        <p:grpSpPr>
          <a:xfrm>
            <a:off x="1807993" y="1328629"/>
            <a:ext cx="1208028" cy="2663046"/>
            <a:chOff x="2547150" y="238125"/>
            <a:chExt cx="2525675" cy="5238750"/>
          </a:xfrm>
        </p:grpSpPr>
        <p:sp>
          <p:nvSpPr>
            <p:cNvPr id="185" name="Google Shape;185;p9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9"/>
          <p:cNvSpPr/>
          <p:nvPr/>
        </p:nvSpPr>
        <p:spPr>
          <a:xfrm>
            <a:off x="3402103" y="1582092"/>
            <a:ext cx="1144054" cy="21657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0" name="Google Shape;190;p9"/>
          <p:cNvGrpSpPr/>
          <p:nvPr/>
        </p:nvGrpSpPr>
        <p:grpSpPr>
          <a:xfrm>
            <a:off x="3370565" y="1328629"/>
            <a:ext cx="1208028" cy="2663046"/>
            <a:chOff x="2547150" y="238125"/>
            <a:chExt cx="2525675" cy="5238750"/>
          </a:xfrm>
        </p:grpSpPr>
        <p:sp>
          <p:nvSpPr>
            <p:cNvPr id="191" name="Google Shape;191;p9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5" name="Google Shape;195;p9"/>
          <p:cNvCxnSpPr/>
          <p:nvPr/>
        </p:nvCxnSpPr>
        <p:spPr>
          <a:xfrm flipH="1">
            <a:off x="4724400" y="0"/>
            <a:ext cx="419100" cy="5143500"/>
          </a:xfrm>
          <a:prstGeom prst="straightConnector1">
            <a:avLst/>
          </a:prstGeom>
          <a:noFill/>
          <a:ln w="9525" cap="flat" cmpd="sng">
            <a:solidFill>
              <a:srgbClr val="A3D5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9"/>
          <p:cNvSpPr/>
          <p:nvPr/>
        </p:nvSpPr>
        <p:spPr>
          <a:xfrm>
            <a:off x="5493089" y="1576064"/>
            <a:ext cx="1145330" cy="2168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7" name="Google Shape;197;p9"/>
          <p:cNvGrpSpPr/>
          <p:nvPr/>
        </p:nvGrpSpPr>
        <p:grpSpPr>
          <a:xfrm>
            <a:off x="5463691" y="1331014"/>
            <a:ext cx="1209376" cy="2666018"/>
            <a:chOff x="2547150" y="238125"/>
            <a:chExt cx="2525675" cy="5238750"/>
          </a:xfrm>
        </p:grpSpPr>
        <p:sp>
          <p:nvSpPr>
            <p:cNvPr id="198" name="Google Shape;198;p9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7244443" y="1576064"/>
            <a:ext cx="1145330" cy="21681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7212869" y="1322318"/>
            <a:ext cx="1209376" cy="2666018"/>
            <a:chOff x="2547150" y="238125"/>
            <a:chExt cx="2525675" cy="5238750"/>
          </a:xfrm>
        </p:grpSpPr>
        <p:sp>
          <p:nvSpPr>
            <p:cNvPr id="204" name="Google Shape;204;p9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9"/>
          <p:cNvSpPr txBox="1"/>
          <p:nvPr/>
        </p:nvSpPr>
        <p:spPr>
          <a:xfrm>
            <a:off x="6918024" y="275574"/>
            <a:ext cx="1913556" cy="73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Let’s see what can be done as an Elephas Team member (Admin)</a:t>
            </a:r>
            <a:endParaRPr sz="1200"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5580461" y="269286"/>
            <a:ext cx="1185163" cy="6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lang="en" sz="3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  <a:br>
              <a:rPr lang="en" sz="3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5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 Admin</a:t>
            </a:r>
            <a:endParaRPr sz="32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04238" y="4503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94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1547</Words>
  <Application>Microsoft Office PowerPoint</Application>
  <PresentationFormat>On-screen Show (16:9)</PresentationFormat>
  <Paragraphs>236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Muli</vt:lpstr>
      <vt:lpstr>Arial</vt:lpstr>
      <vt:lpstr>Poppins Light</vt:lpstr>
      <vt:lpstr>Montserrat</vt:lpstr>
      <vt:lpstr>Poppins</vt:lpstr>
      <vt:lpstr>Gower template</vt:lpstr>
      <vt:lpstr>Hello!</vt:lpstr>
      <vt:lpstr>Have you ever been to Sri Lanka? You should visit; Wonder of Asia</vt:lpstr>
      <vt:lpstr>Elephas Vacation</vt:lpstr>
      <vt:lpstr>Elephas Vacation App</vt:lpstr>
      <vt:lpstr>1. Customer Requirements Gathering</vt:lpstr>
      <vt:lpstr>PowerPoint Presentation</vt:lpstr>
      <vt:lpstr>These are few customer requirements, right ?</vt:lpstr>
      <vt:lpstr>PowerPoint Presentation</vt:lpstr>
      <vt:lpstr>PowerPoint Presentation</vt:lpstr>
      <vt:lpstr>2. Hotel Details Management</vt:lpstr>
      <vt:lpstr>Hotel Management</vt:lpstr>
      <vt:lpstr>3. Sight Seeing Cost &amp; Additional Cost Management</vt:lpstr>
      <vt:lpstr>PowerPoint Presentation</vt:lpstr>
      <vt:lpstr>PowerPoint Presentation</vt:lpstr>
      <vt:lpstr>4. Costing and Payment Management</vt:lpstr>
      <vt:lpstr>PowerPoint Presentation</vt:lpstr>
      <vt:lpstr>Our Video should play here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Mobile project</vt:lpstr>
      <vt:lpstr>Tablet project</vt:lpstr>
      <vt:lpstr>Desktop project</vt:lpstr>
      <vt:lpstr>Credits</vt:lpstr>
      <vt:lpstr>Presentation design</vt:lpstr>
      <vt:lpstr>Illustrations by undraw.co (completely free and without attribution)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dc:creator>Dula</dc:creator>
  <cp:lastModifiedBy>Dula</cp:lastModifiedBy>
  <cp:revision>1</cp:revision>
  <dcterms:modified xsi:type="dcterms:W3CDTF">2020-04-27T14:23:35Z</dcterms:modified>
</cp:coreProperties>
</file>